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5" r:id="rId14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0" Type="http://schemas.openxmlformats.org/officeDocument/2006/relationships/slide" Target="slides/slide2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6" name="Shape 8976"/>
        <p:cNvGrpSpPr/>
        <p:nvPr/>
      </p:nvGrpSpPr>
      <p:grpSpPr>
        <a:xfrm>
          <a:off x="0" y="0"/>
          <a:ext cx="0" cy="0"/>
          <a:chOff x="0" y="0"/>
          <a:chExt cx="0" cy="0"/>
        </a:xfrm>
      </p:grpSpPr>
      <p:sp>
        <p:nvSpPr>
          <p:cNvPr id="8977" name="Google Shape;897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78" name="Google Shape;8978;p20:notes"/>
          <p:cNvSpPr txBox="1"/>
          <p:nvPr/>
        </p:nvSpPr>
        <p:spPr>
          <a:xfrm>
            <a:off x="3970338" y="8829675"/>
            <a:ext cx="3038475" cy="465138"/>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79" name="Google Shape;897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80" name="Google Shape;8980;p20:notes"/>
          <p:cNvSpPr txBox="1"/>
          <p:nvPr>
            <p:ph idx="1" type="body"/>
          </p:nvPr>
        </p:nvSpPr>
        <p:spPr>
          <a:xfrm>
            <a:off x="685800" y="4400550"/>
            <a:ext cx="5486400" cy="360045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0.xml"/><Relationship Id="rId3" Type="http://schemas.openxmlformats.org/officeDocument/2006/relationships/image" Target="../media/image162.png"/></Relationships>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1" name="Shape 8981"/>
        <p:cNvGrpSpPr/>
        <p:nvPr/>
      </p:nvGrpSpPr>
      <p:grpSpPr>
        <a:xfrm>
          <a:off x="0" y="0"/>
          <a:ext cx="0" cy="0"/>
          <a:chOff x="0" y="0"/>
          <a:chExt cx="0" cy="0"/>
        </a:xfrm>
      </p:grpSpPr>
      <p:sp>
        <p:nvSpPr>
          <p:cNvPr id="8982" name="Google Shape;8982;p1450"/>
          <p:cNvSpPr/>
          <p:nvPr/>
        </p:nvSpPr>
        <p:spPr>
          <a:xfrm>
            <a:off x="0" y="0"/>
            <a:ext cx="9144000" cy="914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3" name="Google Shape;8983;p1450"/>
          <p:cNvSpPr txBox="1"/>
          <p:nvPr/>
        </p:nvSpPr>
        <p:spPr>
          <a:xfrm>
            <a:off x="152400" y="152400"/>
            <a:ext cx="7162800"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Comic Sans MS"/>
              <a:buNone/>
            </a:pPr>
            <a:r>
              <a:rPr b="0" i="0" lang="en-US" sz="3200" u="none" cap="none" strike="noStrike">
                <a:solidFill>
                  <a:srgbClr val="FFFFFF"/>
                </a:solidFill>
                <a:latin typeface="Comic Sans MS"/>
                <a:ea typeface="Comic Sans MS"/>
                <a:cs typeface="Comic Sans MS"/>
                <a:sym typeface="Comic Sans MS"/>
              </a:rPr>
              <a:t>DOI Climate Change Response</a:t>
            </a:r>
            <a:endParaRPr/>
          </a:p>
        </p:txBody>
      </p:sp>
      <p:grpSp>
        <p:nvGrpSpPr>
          <p:cNvPr id="8984" name="Google Shape;8984;p1450"/>
          <p:cNvGrpSpPr/>
          <p:nvPr/>
        </p:nvGrpSpPr>
        <p:grpSpPr>
          <a:xfrm>
            <a:off x="7696200" y="76200"/>
            <a:ext cx="1295400" cy="1295400"/>
            <a:chOff x="685800" y="0"/>
            <a:chExt cx="2057400" cy="1939925"/>
          </a:xfrm>
        </p:grpSpPr>
        <p:sp>
          <p:nvSpPr>
            <p:cNvPr id="8985" name="Google Shape;8985;p1450"/>
            <p:cNvSpPr/>
            <p:nvPr/>
          </p:nvSpPr>
          <p:spPr>
            <a:xfrm>
              <a:off x="716056" y="38038"/>
              <a:ext cx="1974197" cy="187573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DOI%20Seal" id="8986" name="Google Shape;8986;p1450"/>
            <p:cNvPicPr preferRelativeResize="0"/>
            <p:nvPr/>
          </p:nvPicPr>
          <p:blipFill rotWithShape="1">
            <a:blip r:embed="rId3">
              <a:alphaModFix/>
            </a:blip>
            <a:srcRect b="0" l="0" r="0" t="0"/>
            <a:stretch/>
          </p:blipFill>
          <p:spPr>
            <a:xfrm>
              <a:off x="685800" y="0"/>
              <a:ext cx="2057400" cy="1939925"/>
            </a:xfrm>
            <a:prstGeom prst="rect">
              <a:avLst/>
            </a:prstGeom>
            <a:noFill/>
            <a:ln>
              <a:noFill/>
            </a:ln>
          </p:spPr>
        </p:pic>
      </p:grpSp>
      <p:sp>
        <p:nvSpPr>
          <p:cNvPr id="8987" name="Google Shape;8987;p1450"/>
          <p:cNvSpPr txBox="1"/>
          <p:nvPr/>
        </p:nvSpPr>
        <p:spPr>
          <a:xfrm>
            <a:off x="381000" y="1524000"/>
            <a:ext cx="8382000" cy="21066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“The Department of Interior has committed to a unified monitoring and data management effort that will promote state of the art data integration procedures to facilitate data sharing.”</a:t>
            </a:r>
            <a:endParaRPr/>
          </a:p>
          <a:p>
            <a:pPr indent="0" lvl="0" marL="0" marR="0" rtl="0" algn="l">
              <a:lnSpc>
                <a:spcPct val="100000"/>
              </a:lnSpc>
              <a:spcBef>
                <a:spcPts val="900"/>
              </a:spcBef>
              <a:spcAft>
                <a:spcPts val="0"/>
              </a:spcAft>
              <a:buClr>
                <a:schemeClr val="dk1"/>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Interior’s Plan for a Coordinated, Science-based Response to Climate Change Impacts on our Land, Water, and Wildlife Resources</a:t>
            </a:r>
            <a:endParaRPr/>
          </a:p>
        </p:txBody>
      </p:sp>
      <p:sp>
        <p:nvSpPr>
          <p:cNvPr id="8988" name="Google Shape;8988;p1450"/>
          <p:cNvSpPr txBox="1"/>
          <p:nvPr>
            <p:ph idx="1" type="body"/>
          </p:nvPr>
        </p:nvSpPr>
        <p:spPr>
          <a:xfrm>
            <a:off x="152400" y="3886200"/>
            <a:ext cx="8763000" cy="19351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Font typeface="Arial"/>
              <a:buChar char="•"/>
            </a:pPr>
            <a:r>
              <a:rPr lang="en-US" sz="2200"/>
              <a:t>The technology exists</a:t>
            </a:r>
            <a:endParaRPr/>
          </a:p>
          <a:p>
            <a:pPr indent="-342900" lvl="0" marL="342900" rtl="0" algn="l">
              <a:spcBef>
                <a:spcPts val="440"/>
              </a:spcBef>
              <a:spcAft>
                <a:spcPts val="0"/>
              </a:spcAft>
              <a:buClr>
                <a:schemeClr val="dk1"/>
              </a:buClr>
              <a:buSzPts val="2200"/>
              <a:buFont typeface="Arial"/>
              <a:buChar char="•"/>
            </a:pPr>
            <a:r>
              <a:rPr lang="en-US" sz="2200"/>
              <a:t>We know how to do this – several DOI efforts already underway</a:t>
            </a:r>
            <a:endParaRPr/>
          </a:p>
          <a:p>
            <a:pPr indent="-342900" lvl="0" marL="342900" rtl="0" algn="l">
              <a:spcBef>
                <a:spcPts val="440"/>
              </a:spcBef>
              <a:spcAft>
                <a:spcPts val="0"/>
              </a:spcAft>
              <a:buClr>
                <a:schemeClr val="dk1"/>
              </a:buClr>
              <a:buSzPts val="2200"/>
              <a:buFont typeface="Arial"/>
              <a:buChar char="•"/>
            </a:pPr>
            <a:r>
              <a:rPr lang="en-US" sz="2200"/>
              <a:t>Lots of other agencies, universities, NGOs, industry contributing</a:t>
            </a:r>
            <a:endParaRPr/>
          </a:p>
          <a:p>
            <a:pPr indent="-342900" lvl="0" marL="342900" rtl="0" algn="l">
              <a:spcBef>
                <a:spcPts val="440"/>
              </a:spcBef>
              <a:spcAft>
                <a:spcPts val="0"/>
              </a:spcAft>
              <a:buClr>
                <a:schemeClr val="dk1"/>
              </a:buClr>
              <a:buSzPts val="2200"/>
              <a:buFont typeface="Arial"/>
              <a:buChar char="•"/>
            </a:pPr>
            <a:r>
              <a:rPr lang="en-US" sz="2200"/>
              <a:t>Congress and OMB want to eliminate redundancy and see true interagency collaboration … the DOI could be a national leader if we got our data integration act together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